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320" r:id="rId3"/>
    <p:sldId id="322" r:id="rId4"/>
    <p:sldId id="326" r:id="rId5"/>
    <p:sldId id="321" r:id="rId6"/>
    <p:sldId id="323" r:id="rId7"/>
    <p:sldId id="327" r:id="rId8"/>
  </p:sldIdLst>
  <p:sldSz cx="10333038" cy="7200900"/>
  <p:notesSz cx="6954838" cy="93091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309B6"/>
    <a:srgbClr val="99FF66"/>
    <a:srgbClr val="0033CC"/>
    <a:srgbClr val="777777"/>
    <a:srgbClr val="66FFFF"/>
    <a:srgbClr val="FFFF99"/>
    <a:srgbClr val="FFFFCC"/>
    <a:srgbClr val="EAEAE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864" y="58"/>
      </p:cViewPr>
      <p:guideLst>
        <p:guide orient="horz" pos="2268"/>
        <p:guide pos="3255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76909" y="1440180"/>
            <a:ext cx="9299734" cy="1920240"/>
          </a:xfrm>
        </p:spPr>
        <p:txBody>
          <a:bodyPr vert="horz" lIns="50095" tIns="0" rIns="5009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49956" y="3498283"/>
            <a:ext cx="723312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0954" indent="0" algn="ctr">
              <a:buNone/>
            </a:lvl2pPr>
            <a:lvl3pPr marL="1001908" indent="0" algn="ctr">
              <a:buNone/>
            </a:lvl3pPr>
            <a:lvl4pPr marL="1502862" indent="0" algn="ctr">
              <a:buNone/>
            </a:lvl4pPr>
            <a:lvl5pPr marL="2003816" indent="0" algn="ctr">
              <a:buNone/>
            </a:lvl5pPr>
            <a:lvl6pPr marL="2504770" indent="0" algn="ctr">
              <a:buNone/>
            </a:lvl6pPr>
            <a:lvl7pPr marL="3005724" indent="0" algn="ctr">
              <a:buNone/>
            </a:lvl7pPr>
            <a:lvl8pPr marL="3506678" indent="0" algn="ctr">
              <a:buNone/>
            </a:lvl8pPr>
            <a:lvl9pPr marL="400763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1452" y="288371"/>
            <a:ext cx="2324934" cy="614410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652" y="288371"/>
            <a:ext cx="6802583" cy="61441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282" y="640080"/>
            <a:ext cx="8008104" cy="1920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8282" y="2633175"/>
            <a:ext cx="8008104" cy="1585198"/>
          </a:xfrm>
        </p:spPr>
        <p:txBody>
          <a:bodyPr anchor="t"/>
          <a:lstStyle>
            <a:lvl1pPr marL="80153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5299" y="6737509"/>
            <a:ext cx="861087" cy="383381"/>
          </a:xfrm>
        </p:spPr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652" y="1680211"/>
            <a:ext cx="4563758" cy="475226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2628" y="1680211"/>
            <a:ext cx="4563758" cy="475226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6703"/>
            <a:ext cx="9299734" cy="12001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11868"/>
            <a:ext cx="4565553" cy="78843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49041" y="1611868"/>
            <a:ext cx="4567346" cy="78843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6652" y="2480311"/>
            <a:ext cx="4565553" cy="39521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9041" y="2480311"/>
            <a:ext cx="4567346" cy="39521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86702"/>
            <a:ext cx="3399498" cy="1220153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6653" y="1600201"/>
            <a:ext cx="3399498" cy="4832271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39931" y="286703"/>
            <a:ext cx="5776455" cy="6145769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608" y="640080"/>
            <a:ext cx="6199823" cy="548402"/>
          </a:xfrm>
        </p:spPr>
        <p:txBody>
          <a:bodyPr lIns="50095" rIns="50095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6608" y="1923574"/>
            <a:ext cx="6199823" cy="4160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6608" y="1225126"/>
            <a:ext cx="6199823" cy="556870"/>
          </a:xfrm>
        </p:spPr>
        <p:txBody>
          <a:bodyPr lIns="50095" tIns="50095" rIns="50095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6652" y="1680210"/>
            <a:ext cx="9299734" cy="4944618"/>
          </a:xfrm>
          <a:prstGeom prst="rect">
            <a:avLst/>
          </a:prstGeom>
        </p:spPr>
        <p:txBody>
          <a:bodyPr vert="horz" lIns="100191" tIns="50095" rIns="100191" bIns="5009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16652" y="6737509"/>
            <a:ext cx="2411042" cy="383381"/>
          </a:xfrm>
          <a:prstGeom prst="rect">
            <a:avLst/>
          </a:prstGeom>
        </p:spPr>
        <p:txBody>
          <a:bodyPr vert="horz" lIns="100191" tIns="50095" rIns="100191" bIns="50095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D89B8-A6F7-4B34-953C-D05DF95E334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30455" y="6737509"/>
            <a:ext cx="3272129" cy="383381"/>
          </a:xfrm>
          <a:prstGeom prst="rect">
            <a:avLst/>
          </a:prstGeom>
        </p:spPr>
        <p:txBody>
          <a:bodyPr vert="horz" lIns="100191" tIns="50095" rIns="100191" bIns="50095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955299" y="6737509"/>
            <a:ext cx="861087" cy="383381"/>
          </a:xfrm>
          <a:prstGeom prst="rect">
            <a:avLst/>
          </a:prstGeom>
        </p:spPr>
        <p:txBody>
          <a:bodyPr vert="horz" lIns="0" tIns="50095" rIns="0" bIns="50095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1145" indent="-45085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13" indent="-31059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66" indent="-250477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824" indent="-20038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225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683" indent="-20038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5410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452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9494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13" y="0"/>
            <a:ext cx="10379775" cy="7200900"/>
            <a:chOff x="0" y="0"/>
            <a:chExt cx="10379775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06" y="6835067"/>
              <a:ext cx="417141" cy="301223"/>
            </a:xfrm>
            <a:prstGeom prst="rect">
              <a:avLst/>
            </a:prstGeom>
          </p:spPr>
          <p:txBody>
            <a:bodyPr wrap="none" lIns="100191" tIns="50095" rIns="100191" bIns="50095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US" sz="1300" b="1" dirty="0" smtClean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58" tIns="44179" rIns="88358" bIns="44179"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45399" y="6815160"/>
              <a:ext cx="42178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08162"/>
              <a:ext cx="10333038" cy="5812334"/>
            </a:xfrm>
            <a:prstGeom prst="rect">
              <a:avLst/>
            </a:prstGeom>
          </p:spPr>
        </p:pic>
        <p:sp>
          <p:nvSpPr>
            <p:cNvPr id="5" name="Полилиния 4"/>
            <p:cNvSpPr/>
            <p:nvPr/>
          </p:nvSpPr>
          <p:spPr>
            <a:xfrm>
              <a:off x="158211" y="2928610"/>
              <a:ext cx="10221564" cy="2682901"/>
            </a:xfrm>
            <a:custGeom>
              <a:avLst/>
              <a:gdLst>
                <a:gd name="connsiteX0" fmla="*/ 83614 w 10226506"/>
                <a:gd name="connsiteY0" fmla="*/ 491206 h 2682901"/>
                <a:gd name="connsiteX1" fmla="*/ 446351 w 10226506"/>
                <a:gd name="connsiteY1" fmla="*/ 634790 h 2682901"/>
                <a:gd name="connsiteX2" fmla="*/ 846873 w 10226506"/>
                <a:gd name="connsiteY2" fmla="*/ 763259 h 2682901"/>
                <a:gd name="connsiteX3" fmla="*/ 1277624 w 10226506"/>
                <a:gd name="connsiteY3" fmla="*/ 921957 h 2682901"/>
                <a:gd name="connsiteX4" fmla="*/ 1783944 w 10226506"/>
                <a:gd name="connsiteY4" fmla="*/ 1035312 h 2682901"/>
                <a:gd name="connsiteX5" fmla="*/ 2192024 w 10226506"/>
                <a:gd name="connsiteY5" fmla="*/ 1118439 h 2682901"/>
                <a:gd name="connsiteX6" fmla="*/ 2600103 w 10226506"/>
                <a:gd name="connsiteY6" fmla="*/ 1367821 h 2682901"/>
                <a:gd name="connsiteX7" fmla="*/ 3000625 w 10226506"/>
                <a:gd name="connsiteY7" fmla="*/ 1685216 h 2682901"/>
                <a:gd name="connsiteX8" fmla="*/ 3590073 w 10226506"/>
                <a:gd name="connsiteY8" fmla="*/ 1995054 h 2682901"/>
                <a:gd name="connsiteX9" fmla="*/ 4103951 w 10226506"/>
                <a:gd name="connsiteY9" fmla="*/ 2236879 h 2682901"/>
                <a:gd name="connsiteX10" fmla="*/ 5192163 w 10226506"/>
                <a:gd name="connsiteY10" fmla="*/ 2508932 h 2682901"/>
                <a:gd name="connsiteX11" fmla="*/ 6832037 w 10226506"/>
                <a:gd name="connsiteY11" fmla="*/ 2682743 h 2682901"/>
                <a:gd name="connsiteX12" fmla="*/ 8252758 w 10226506"/>
                <a:gd name="connsiteY12" fmla="*/ 2531603 h 2682901"/>
                <a:gd name="connsiteX13" fmla="*/ 9446768 w 10226506"/>
                <a:gd name="connsiteY13" fmla="*/ 2138638 h 2682901"/>
                <a:gd name="connsiteX14" fmla="*/ 10126900 w 10226506"/>
                <a:gd name="connsiteY14" fmla="*/ 1791014 h 2682901"/>
                <a:gd name="connsiteX15" fmla="*/ 10119343 w 10226506"/>
                <a:gd name="connsiteY15" fmla="*/ 1420720 h 2682901"/>
                <a:gd name="connsiteX16" fmla="*/ 9152044 w 10226506"/>
                <a:gd name="connsiteY16" fmla="*/ 1284694 h 2682901"/>
                <a:gd name="connsiteX17" fmla="*/ 7421485 w 10226506"/>
                <a:gd name="connsiteY17" fmla="*/ 1057983 h 2682901"/>
                <a:gd name="connsiteX18" fmla="*/ 6363501 w 10226506"/>
                <a:gd name="connsiteY18" fmla="*/ 1057983 h 2682901"/>
                <a:gd name="connsiteX19" fmla="*/ 6015878 w 10226506"/>
                <a:gd name="connsiteY19" fmla="*/ 1020198 h 2682901"/>
                <a:gd name="connsiteX20" fmla="*/ 6484414 w 10226506"/>
                <a:gd name="connsiteY20" fmla="*/ 763259 h 2682901"/>
                <a:gd name="connsiteX21" fmla="*/ 7451713 w 10226506"/>
                <a:gd name="connsiteY21" fmla="*/ 559219 h 2682901"/>
                <a:gd name="connsiteX22" fmla="*/ 8313214 w 10226506"/>
                <a:gd name="connsiteY22" fmla="*/ 438307 h 2682901"/>
                <a:gd name="connsiteX23" fmla="*/ 9431653 w 10226506"/>
                <a:gd name="connsiteY23" fmla="*/ 340066 h 2682901"/>
                <a:gd name="connsiteX24" fmla="*/ 10089115 w 10226506"/>
                <a:gd name="connsiteY24" fmla="*/ 211596 h 2682901"/>
                <a:gd name="connsiteX25" fmla="*/ 10036215 w 10226506"/>
                <a:gd name="connsiteY25" fmla="*/ 75570 h 2682901"/>
                <a:gd name="connsiteX26" fmla="*/ 8192301 w 10226506"/>
                <a:gd name="connsiteY26" fmla="*/ 0 h 2682901"/>
                <a:gd name="connsiteX27" fmla="*/ 7126761 w 10226506"/>
                <a:gd name="connsiteY27" fmla="*/ 22671 h 2682901"/>
                <a:gd name="connsiteX28" fmla="*/ 6099006 w 10226506"/>
                <a:gd name="connsiteY28" fmla="*/ 22671 h 2682901"/>
                <a:gd name="connsiteX29" fmla="*/ 4776526 w 10226506"/>
                <a:gd name="connsiteY29" fmla="*/ 98241 h 2682901"/>
                <a:gd name="connsiteX30" fmla="*/ 4035938 w 10226506"/>
                <a:gd name="connsiteY30" fmla="*/ 98241 h 2682901"/>
                <a:gd name="connsiteX31" fmla="*/ 3287792 w 10226506"/>
                <a:gd name="connsiteY31" fmla="*/ 128469 h 2682901"/>
                <a:gd name="connsiteX32" fmla="*/ 2456520 w 10226506"/>
                <a:gd name="connsiteY32" fmla="*/ 234267 h 2682901"/>
                <a:gd name="connsiteX33" fmla="*/ 1579905 w 10226506"/>
                <a:gd name="connsiteY33" fmla="*/ 234267 h 2682901"/>
                <a:gd name="connsiteX34" fmla="*/ 831759 w 10226506"/>
                <a:gd name="connsiteY34" fmla="*/ 309838 h 2682901"/>
                <a:gd name="connsiteX35" fmla="*/ 264982 w 10226506"/>
                <a:gd name="connsiteY35" fmla="*/ 370294 h 2682901"/>
                <a:gd name="connsiteX36" fmla="*/ 15601 w 10226506"/>
                <a:gd name="connsiteY36" fmla="*/ 415636 h 2682901"/>
                <a:gd name="connsiteX37" fmla="*/ 83614 w 10226506"/>
                <a:gd name="connsiteY37" fmla="*/ 491206 h 2682901"/>
                <a:gd name="connsiteX0" fmla="*/ 83614 w 10229173"/>
                <a:gd name="connsiteY0" fmla="*/ 491206 h 2682901"/>
                <a:gd name="connsiteX1" fmla="*/ 446351 w 10229173"/>
                <a:gd name="connsiteY1" fmla="*/ 634790 h 2682901"/>
                <a:gd name="connsiteX2" fmla="*/ 846873 w 10229173"/>
                <a:gd name="connsiteY2" fmla="*/ 763259 h 2682901"/>
                <a:gd name="connsiteX3" fmla="*/ 1277624 w 10229173"/>
                <a:gd name="connsiteY3" fmla="*/ 921957 h 2682901"/>
                <a:gd name="connsiteX4" fmla="*/ 1783944 w 10229173"/>
                <a:gd name="connsiteY4" fmla="*/ 1035312 h 2682901"/>
                <a:gd name="connsiteX5" fmla="*/ 2192024 w 10229173"/>
                <a:gd name="connsiteY5" fmla="*/ 1118439 h 2682901"/>
                <a:gd name="connsiteX6" fmla="*/ 2600103 w 10229173"/>
                <a:gd name="connsiteY6" fmla="*/ 1367821 h 2682901"/>
                <a:gd name="connsiteX7" fmla="*/ 3000625 w 10229173"/>
                <a:gd name="connsiteY7" fmla="*/ 1685216 h 2682901"/>
                <a:gd name="connsiteX8" fmla="*/ 3590073 w 10229173"/>
                <a:gd name="connsiteY8" fmla="*/ 1995054 h 2682901"/>
                <a:gd name="connsiteX9" fmla="*/ 4103951 w 10229173"/>
                <a:gd name="connsiteY9" fmla="*/ 2236879 h 2682901"/>
                <a:gd name="connsiteX10" fmla="*/ 5192163 w 10229173"/>
                <a:gd name="connsiteY10" fmla="*/ 2508932 h 2682901"/>
                <a:gd name="connsiteX11" fmla="*/ 6832037 w 10229173"/>
                <a:gd name="connsiteY11" fmla="*/ 2682743 h 2682901"/>
                <a:gd name="connsiteX12" fmla="*/ 8252758 w 10229173"/>
                <a:gd name="connsiteY12" fmla="*/ 2531603 h 2682901"/>
                <a:gd name="connsiteX13" fmla="*/ 9446768 w 10229173"/>
                <a:gd name="connsiteY13" fmla="*/ 2138638 h 2682901"/>
                <a:gd name="connsiteX14" fmla="*/ 10126900 w 10229173"/>
                <a:gd name="connsiteY14" fmla="*/ 1791014 h 2682901"/>
                <a:gd name="connsiteX15" fmla="*/ 10119343 w 10229173"/>
                <a:gd name="connsiteY15" fmla="*/ 1420720 h 2682901"/>
                <a:gd name="connsiteX16" fmla="*/ 9152044 w 10229173"/>
                <a:gd name="connsiteY16" fmla="*/ 1284694 h 2682901"/>
                <a:gd name="connsiteX17" fmla="*/ 7421485 w 10229173"/>
                <a:gd name="connsiteY17" fmla="*/ 1057983 h 2682901"/>
                <a:gd name="connsiteX18" fmla="*/ 6363501 w 10229173"/>
                <a:gd name="connsiteY18" fmla="*/ 1057983 h 2682901"/>
                <a:gd name="connsiteX19" fmla="*/ 6015878 w 10229173"/>
                <a:gd name="connsiteY19" fmla="*/ 1020198 h 2682901"/>
                <a:gd name="connsiteX20" fmla="*/ 6484414 w 10229173"/>
                <a:gd name="connsiteY20" fmla="*/ 763259 h 2682901"/>
                <a:gd name="connsiteX21" fmla="*/ 7451713 w 10229173"/>
                <a:gd name="connsiteY21" fmla="*/ 559219 h 2682901"/>
                <a:gd name="connsiteX22" fmla="*/ 8313214 w 10229173"/>
                <a:gd name="connsiteY22" fmla="*/ 438307 h 2682901"/>
                <a:gd name="connsiteX23" fmla="*/ 9431653 w 10229173"/>
                <a:gd name="connsiteY23" fmla="*/ 340066 h 2682901"/>
                <a:gd name="connsiteX24" fmla="*/ 10089115 w 10229173"/>
                <a:gd name="connsiteY24" fmla="*/ 211596 h 2682901"/>
                <a:gd name="connsiteX25" fmla="*/ 10036215 w 10229173"/>
                <a:gd name="connsiteY25" fmla="*/ 75570 h 2682901"/>
                <a:gd name="connsiteX26" fmla="*/ 8192301 w 10229173"/>
                <a:gd name="connsiteY26" fmla="*/ 0 h 2682901"/>
                <a:gd name="connsiteX27" fmla="*/ 7126761 w 10229173"/>
                <a:gd name="connsiteY27" fmla="*/ 22671 h 2682901"/>
                <a:gd name="connsiteX28" fmla="*/ 6099006 w 10229173"/>
                <a:gd name="connsiteY28" fmla="*/ 22671 h 2682901"/>
                <a:gd name="connsiteX29" fmla="*/ 4776526 w 10229173"/>
                <a:gd name="connsiteY29" fmla="*/ 98241 h 2682901"/>
                <a:gd name="connsiteX30" fmla="*/ 4035938 w 10229173"/>
                <a:gd name="connsiteY30" fmla="*/ 98241 h 2682901"/>
                <a:gd name="connsiteX31" fmla="*/ 3287792 w 10229173"/>
                <a:gd name="connsiteY31" fmla="*/ 128469 h 2682901"/>
                <a:gd name="connsiteX32" fmla="*/ 2456520 w 10229173"/>
                <a:gd name="connsiteY32" fmla="*/ 234267 h 2682901"/>
                <a:gd name="connsiteX33" fmla="*/ 1579905 w 10229173"/>
                <a:gd name="connsiteY33" fmla="*/ 234267 h 2682901"/>
                <a:gd name="connsiteX34" fmla="*/ 831759 w 10229173"/>
                <a:gd name="connsiteY34" fmla="*/ 309838 h 2682901"/>
                <a:gd name="connsiteX35" fmla="*/ 264982 w 10229173"/>
                <a:gd name="connsiteY35" fmla="*/ 370294 h 2682901"/>
                <a:gd name="connsiteX36" fmla="*/ 15601 w 10229173"/>
                <a:gd name="connsiteY36" fmla="*/ 415636 h 2682901"/>
                <a:gd name="connsiteX37" fmla="*/ 83614 w 10229173"/>
                <a:gd name="connsiteY37" fmla="*/ 491206 h 2682901"/>
                <a:gd name="connsiteX0" fmla="*/ 83614 w 10221564"/>
                <a:gd name="connsiteY0" fmla="*/ 491206 h 2682901"/>
                <a:gd name="connsiteX1" fmla="*/ 446351 w 10221564"/>
                <a:gd name="connsiteY1" fmla="*/ 634790 h 2682901"/>
                <a:gd name="connsiteX2" fmla="*/ 846873 w 10221564"/>
                <a:gd name="connsiteY2" fmla="*/ 763259 h 2682901"/>
                <a:gd name="connsiteX3" fmla="*/ 1277624 w 10221564"/>
                <a:gd name="connsiteY3" fmla="*/ 921957 h 2682901"/>
                <a:gd name="connsiteX4" fmla="*/ 1783944 w 10221564"/>
                <a:gd name="connsiteY4" fmla="*/ 1035312 h 2682901"/>
                <a:gd name="connsiteX5" fmla="*/ 2192024 w 10221564"/>
                <a:gd name="connsiteY5" fmla="*/ 1118439 h 2682901"/>
                <a:gd name="connsiteX6" fmla="*/ 2600103 w 10221564"/>
                <a:gd name="connsiteY6" fmla="*/ 1367821 h 2682901"/>
                <a:gd name="connsiteX7" fmla="*/ 3000625 w 10221564"/>
                <a:gd name="connsiteY7" fmla="*/ 1685216 h 2682901"/>
                <a:gd name="connsiteX8" fmla="*/ 3590073 w 10221564"/>
                <a:gd name="connsiteY8" fmla="*/ 1995054 h 2682901"/>
                <a:gd name="connsiteX9" fmla="*/ 4103951 w 10221564"/>
                <a:gd name="connsiteY9" fmla="*/ 2236879 h 2682901"/>
                <a:gd name="connsiteX10" fmla="*/ 5192163 w 10221564"/>
                <a:gd name="connsiteY10" fmla="*/ 2508932 h 2682901"/>
                <a:gd name="connsiteX11" fmla="*/ 6832037 w 10221564"/>
                <a:gd name="connsiteY11" fmla="*/ 2682743 h 2682901"/>
                <a:gd name="connsiteX12" fmla="*/ 8252758 w 10221564"/>
                <a:gd name="connsiteY12" fmla="*/ 2531603 h 2682901"/>
                <a:gd name="connsiteX13" fmla="*/ 9446768 w 10221564"/>
                <a:gd name="connsiteY13" fmla="*/ 2138638 h 2682901"/>
                <a:gd name="connsiteX14" fmla="*/ 10126900 w 10221564"/>
                <a:gd name="connsiteY14" fmla="*/ 1791014 h 2682901"/>
                <a:gd name="connsiteX15" fmla="*/ 9968202 w 10221564"/>
                <a:gd name="connsiteY15" fmla="*/ 1382935 h 2682901"/>
                <a:gd name="connsiteX16" fmla="*/ 9152044 w 10221564"/>
                <a:gd name="connsiteY16" fmla="*/ 1284694 h 2682901"/>
                <a:gd name="connsiteX17" fmla="*/ 7421485 w 10221564"/>
                <a:gd name="connsiteY17" fmla="*/ 1057983 h 2682901"/>
                <a:gd name="connsiteX18" fmla="*/ 6363501 w 10221564"/>
                <a:gd name="connsiteY18" fmla="*/ 1057983 h 2682901"/>
                <a:gd name="connsiteX19" fmla="*/ 6015878 w 10221564"/>
                <a:gd name="connsiteY19" fmla="*/ 1020198 h 2682901"/>
                <a:gd name="connsiteX20" fmla="*/ 6484414 w 10221564"/>
                <a:gd name="connsiteY20" fmla="*/ 763259 h 2682901"/>
                <a:gd name="connsiteX21" fmla="*/ 7451713 w 10221564"/>
                <a:gd name="connsiteY21" fmla="*/ 559219 h 2682901"/>
                <a:gd name="connsiteX22" fmla="*/ 8313214 w 10221564"/>
                <a:gd name="connsiteY22" fmla="*/ 438307 h 2682901"/>
                <a:gd name="connsiteX23" fmla="*/ 9431653 w 10221564"/>
                <a:gd name="connsiteY23" fmla="*/ 340066 h 2682901"/>
                <a:gd name="connsiteX24" fmla="*/ 10089115 w 10221564"/>
                <a:gd name="connsiteY24" fmla="*/ 211596 h 2682901"/>
                <a:gd name="connsiteX25" fmla="*/ 10036215 w 10221564"/>
                <a:gd name="connsiteY25" fmla="*/ 75570 h 2682901"/>
                <a:gd name="connsiteX26" fmla="*/ 8192301 w 10221564"/>
                <a:gd name="connsiteY26" fmla="*/ 0 h 2682901"/>
                <a:gd name="connsiteX27" fmla="*/ 7126761 w 10221564"/>
                <a:gd name="connsiteY27" fmla="*/ 22671 h 2682901"/>
                <a:gd name="connsiteX28" fmla="*/ 6099006 w 10221564"/>
                <a:gd name="connsiteY28" fmla="*/ 22671 h 2682901"/>
                <a:gd name="connsiteX29" fmla="*/ 4776526 w 10221564"/>
                <a:gd name="connsiteY29" fmla="*/ 98241 h 2682901"/>
                <a:gd name="connsiteX30" fmla="*/ 4035938 w 10221564"/>
                <a:gd name="connsiteY30" fmla="*/ 98241 h 2682901"/>
                <a:gd name="connsiteX31" fmla="*/ 3287792 w 10221564"/>
                <a:gd name="connsiteY31" fmla="*/ 128469 h 2682901"/>
                <a:gd name="connsiteX32" fmla="*/ 2456520 w 10221564"/>
                <a:gd name="connsiteY32" fmla="*/ 234267 h 2682901"/>
                <a:gd name="connsiteX33" fmla="*/ 1579905 w 10221564"/>
                <a:gd name="connsiteY33" fmla="*/ 234267 h 2682901"/>
                <a:gd name="connsiteX34" fmla="*/ 831759 w 10221564"/>
                <a:gd name="connsiteY34" fmla="*/ 309838 h 2682901"/>
                <a:gd name="connsiteX35" fmla="*/ 264982 w 10221564"/>
                <a:gd name="connsiteY35" fmla="*/ 370294 h 2682901"/>
                <a:gd name="connsiteX36" fmla="*/ 15601 w 10221564"/>
                <a:gd name="connsiteY36" fmla="*/ 415636 h 2682901"/>
                <a:gd name="connsiteX37" fmla="*/ 83614 w 10221564"/>
                <a:gd name="connsiteY37" fmla="*/ 491206 h 2682901"/>
                <a:gd name="connsiteX0" fmla="*/ 83614 w 10221564"/>
                <a:gd name="connsiteY0" fmla="*/ 491206 h 2682901"/>
                <a:gd name="connsiteX1" fmla="*/ 446351 w 10221564"/>
                <a:gd name="connsiteY1" fmla="*/ 634790 h 2682901"/>
                <a:gd name="connsiteX2" fmla="*/ 846873 w 10221564"/>
                <a:gd name="connsiteY2" fmla="*/ 763259 h 2682901"/>
                <a:gd name="connsiteX3" fmla="*/ 1277624 w 10221564"/>
                <a:gd name="connsiteY3" fmla="*/ 921957 h 2682901"/>
                <a:gd name="connsiteX4" fmla="*/ 1783944 w 10221564"/>
                <a:gd name="connsiteY4" fmla="*/ 1035312 h 2682901"/>
                <a:gd name="connsiteX5" fmla="*/ 2192024 w 10221564"/>
                <a:gd name="connsiteY5" fmla="*/ 1118439 h 2682901"/>
                <a:gd name="connsiteX6" fmla="*/ 2600103 w 10221564"/>
                <a:gd name="connsiteY6" fmla="*/ 1367821 h 2682901"/>
                <a:gd name="connsiteX7" fmla="*/ 3000625 w 10221564"/>
                <a:gd name="connsiteY7" fmla="*/ 1685216 h 2682901"/>
                <a:gd name="connsiteX8" fmla="*/ 3590073 w 10221564"/>
                <a:gd name="connsiteY8" fmla="*/ 1995054 h 2682901"/>
                <a:gd name="connsiteX9" fmla="*/ 4103951 w 10221564"/>
                <a:gd name="connsiteY9" fmla="*/ 2236879 h 2682901"/>
                <a:gd name="connsiteX10" fmla="*/ 5192163 w 10221564"/>
                <a:gd name="connsiteY10" fmla="*/ 2508932 h 2682901"/>
                <a:gd name="connsiteX11" fmla="*/ 6832037 w 10221564"/>
                <a:gd name="connsiteY11" fmla="*/ 2682743 h 2682901"/>
                <a:gd name="connsiteX12" fmla="*/ 8252758 w 10221564"/>
                <a:gd name="connsiteY12" fmla="*/ 2531603 h 2682901"/>
                <a:gd name="connsiteX13" fmla="*/ 9446768 w 10221564"/>
                <a:gd name="connsiteY13" fmla="*/ 2138638 h 2682901"/>
                <a:gd name="connsiteX14" fmla="*/ 10058886 w 10221564"/>
                <a:gd name="connsiteY14" fmla="*/ 1813686 h 2682901"/>
                <a:gd name="connsiteX15" fmla="*/ 9968202 w 10221564"/>
                <a:gd name="connsiteY15" fmla="*/ 1382935 h 2682901"/>
                <a:gd name="connsiteX16" fmla="*/ 9152044 w 10221564"/>
                <a:gd name="connsiteY16" fmla="*/ 1284694 h 2682901"/>
                <a:gd name="connsiteX17" fmla="*/ 7421485 w 10221564"/>
                <a:gd name="connsiteY17" fmla="*/ 1057983 h 2682901"/>
                <a:gd name="connsiteX18" fmla="*/ 6363501 w 10221564"/>
                <a:gd name="connsiteY18" fmla="*/ 1057983 h 2682901"/>
                <a:gd name="connsiteX19" fmla="*/ 6015878 w 10221564"/>
                <a:gd name="connsiteY19" fmla="*/ 1020198 h 2682901"/>
                <a:gd name="connsiteX20" fmla="*/ 6484414 w 10221564"/>
                <a:gd name="connsiteY20" fmla="*/ 763259 h 2682901"/>
                <a:gd name="connsiteX21" fmla="*/ 7451713 w 10221564"/>
                <a:gd name="connsiteY21" fmla="*/ 559219 h 2682901"/>
                <a:gd name="connsiteX22" fmla="*/ 8313214 w 10221564"/>
                <a:gd name="connsiteY22" fmla="*/ 438307 h 2682901"/>
                <a:gd name="connsiteX23" fmla="*/ 9431653 w 10221564"/>
                <a:gd name="connsiteY23" fmla="*/ 340066 h 2682901"/>
                <a:gd name="connsiteX24" fmla="*/ 10089115 w 10221564"/>
                <a:gd name="connsiteY24" fmla="*/ 211596 h 2682901"/>
                <a:gd name="connsiteX25" fmla="*/ 10036215 w 10221564"/>
                <a:gd name="connsiteY25" fmla="*/ 75570 h 2682901"/>
                <a:gd name="connsiteX26" fmla="*/ 8192301 w 10221564"/>
                <a:gd name="connsiteY26" fmla="*/ 0 h 2682901"/>
                <a:gd name="connsiteX27" fmla="*/ 7126761 w 10221564"/>
                <a:gd name="connsiteY27" fmla="*/ 22671 h 2682901"/>
                <a:gd name="connsiteX28" fmla="*/ 6099006 w 10221564"/>
                <a:gd name="connsiteY28" fmla="*/ 22671 h 2682901"/>
                <a:gd name="connsiteX29" fmla="*/ 4776526 w 10221564"/>
                <a:gd name="connsiteY29" fmla="*/ 98241 h 2682901"/>
                <a:gd name="connsiteX30" fmla="*/ 4035938 w 10221564"/>
                <a:gd name="connsiteY30" fmla="*/ 98241 h 2682901"/>
                <a:gd name="connsiteX31" fmla="*/ 3287792 w 10221564"/>
                <a:gd name="connsiteY31" fmla="*/ 128469 h 2682901"/>
                <a:gd name="connsiteX32" fmla="*/ 2456520 w 10221564"/>
                <a:gd name="connsiteY32" fmla="*/ 234267 h 2682901"/>
                <a:gd name="connsiteX33" fmla="*/ 1579905 w 10221564"/>
                <a:gd name="connsiteY33" fmla="*/ 234267 h 2682901"/>
                <a:gd name="connsiteX34" fmla="*/ 831759 w 10221564"/>
                <a:gd name="connsiteY34" fmla="*/ 309838 h 2682901"/>
                <a:gd name="connsiteX35" fmla="*/ 264982 w 10221564"/>
                <a:gd name="connsiteY35" fmla="*/ 370294 h 2682901"/>
                <a:gd name="connsiteX36" fmla="*/ 15601 w 10221564"/>
                <a:gd name="connsiteY36" fmla="*/ 415636 h 2682901"/>
                <a:gd name="connsiteX37" fmla="*/ 83614 w 10221564"/>
                <a:gd name="connsiteY37" fmla="*/ 491206 h 26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21564" h="2682901">
                  <a:moveTo>
                    <a:pt x="83614" y="491206"/>
                  </a:moveTo>
                  <a:cubicBezTo>
                    <a:pt x="155406" y="527732"/>
                    <a:pt x="319141" y="589448"/>
                    <a:pt x="446351" y="634790"/>
                  </a:cubicBezTo>
                  <a:cubicBezTo>
                    <a:pt x="573561" y="680132"/>
                    <a:pt x="708328" y="715398"/>
                    <a:pt x="846873" y="763259"/>
                  </a:cubicBezTo>
                  <a:cubicBezTo>
                    <a:pt x="985418" y="811120"/>
                    <a:pt x="1121446" y="876615"/>
                    <a:pt x="1277624" y="921957"/>
                  </a:cubicBezTo>
                  <a:cubicBezTo>
                    <a:pt x="1433802" y="967299"/>
                    <a:pt x="1631544" y="1002565"/>
                    <a:pt x="1783944" y="1035312"/>
                  </a:cubicBezTo>
                  <a:cubicBezTo>
                    <a:pt x="1936344" y="1068059"/>
                    <a:pt x="2055998" y="1063021"/>
                    <a:pt x="2192024" y="1118439"/>
                  </a:cubicBezTo>
                  <a:cubicBezTo>
                    <a:pt x="2328050" y="1173857"/>
                    <a:pt x="2465336" y="1273358"/>
                    <a:pt x="2600103" y="1367821"/>
                  </a:cubicBezTo>
                  <a:cubicBezTo>
                    <a:pt x="2734870" y="1462284"/>
                    <a:pt x="2835630" y="1580677"/>
                    <a:pt x="3000625" y="1685216"/>
                  </a:cubicBezTo>
                  <a:cubicBezTo>
                    <a:pt x="3165620" y="1789755"/>
                    <a:pt x="3406185" y="1903110"/>
                    <a:pt x="3590073" y="1995054"/>
                  </a:cubicBezTo>
                  <a:cubicBezTo>
                    <a:pt x="3773961" y="2086998"/>
                    <a:pt x="3836936" y="2151233"/>
                    <a:pt x="4103951" y="2236879"/>
                  </a:cubicBezTo>
                  <a:cubicBezTo>
                    <a:pt x="4370966" y="2322525"/>
                    <a:pt x="4737482" y="2434621"/>
                    <a:pt x="5192163" y="2508932"/>
                  </a:cubicBezTo>
                  <a:cubicBezTo>
                    <a:pt x="5646844" y="2583243"/>
                    <a:pt x="6321938" y="2678965"/>
                    <a:pt x="6832037" y="2682743"/>
                  </a:cubicBezTo>
                  <a:cubicBezTo>
                    <a:pt x="7342136" y="2686521"/>
                    <a:pt x="7816969" y="2622287"/>
                    <a:pt x="8252758" y="2531603"/>
                  </a:cubicBezTo>
                  <a:cubicBezTo>
                    <a:pt x="8688547" y="2440919"/>
                    <a:pt x="9145747" y="2258291"/>
                    <a:pt x="9446768" y="2138638"/>
                  </a:cubicBezTo>
                  <a:cubicBezTo>
                    <a:pt x="9747789" y="2018985"/>
                    <a:pt x="9971980" y="1939637"/>
                    <a:pt x="10058886" y="1813686"/>
                  </a:cubicBezTo>
                  <a:cubicBezTo>
                    <a:pt x="10145792" y="1687736"/>
                    <a:pt x="10119342" y="1471100"/>
                    <a:pt x="9968202" y="1382935"/>
                  </a:cubicBezTo>
                  <a:cubicBezTo>
                    <a:pt x="9817062" y="1294770"/>
                    <a:pt x="9576497" y="1338853"/>
                    <a:pt x="9152044" y="1284694"/>
                  </a:cubicBezTo>
                  <a:cubicBezTo>
                    <a:pt x="8727591" y="1230535"/>
                    <a:pt x="7886242" y="1095768"/>
                    <a:pt x="7421485" y="1057983"/>
                  </a:cubicBezTo>
                  <a:cubicBezTo>
                    <a:pt x="6956728" y="1020198"/>
                    <a:pt x="6597769" y="1064281"/>
                    <a:pt x="6363501" y="1057983"/>
                  </a:cubicBezTo>
                  <a:cubicBezTo>
                    <a:pt x="6129233" y="1051686"/>
                    <a:pt x="5995726" y="1069319"/>
                    <a:pt x="6015878" y="1020198"/>
                  </a:cubicBezTo>
                  <a:cubicBezTo>
                    <a:pt x="6036030" y="971077"/>
                    <a:pt x="6245108" y="840089"/>
                    <a:pt x="6484414" y="763259"/>
                  </a:cubicBezTo>
                  <a:cubicBezTo>
                    <a:pt x="6723720" y="686429"/>
                    <a:pt x="7146913" y="613378"/>
                    <a:pt x="7451713" y="559219"/>
                  </a:cubicBezTo>
                  <a:cubicBezTo>
                    <a:pt x="7756513" y="505060"/>
                    <a:pt x="7983224" y="474833"/>
                    <a:pt x="8313214" y="438307"/>
                  </a:cubicBezTo>
                  <a:cubicBezTo>
                    <a:pt x="8643204" y="401781"/>
                    <a:pt x="9135670" y="377851"/>
                    <a:pt x="9431653" y="340066"/>
                  </a:cubicBezTo>
                  <a:cubicBezTo>
                    <a:pt x="9727636" y="302281"/>
                    <a:pt x="9988355" y="255679"/>
                    <a:pt x="10089115" y="211596"/>
                  </a:cubicBezTo>
                  <a:cubicBezTo>
                    <a:pt x="10189875" y="167513"/>
                    <a:pt x="10352351" y="110836"/>
                    <a:pt x="10036215" y="75570"/>
                  </a:cubicBezTo>
                  <a:cubicBezTo>
                    <a:pt x="9720079" y="40304"/>
                    <a:pt x="8677210" y="8816"/>
                    <a:pt x="8192301" y="0"/>
                  </a:cubicBezTo>
                  <a:lnTo>
                    <a:pt x="7126761" y="22671"/>
                  </a:lnTo>
                  <a:cubicBezTo>
                    <a:pt x="6777879" y="26449"/>
                    <a:pt x="6490712" y="10076"/>
                    <a:pt x="6099006" y="22671"/>
                  </a:cubicBezTo>
                  <a:cubicBezTo>
                    <a:pt x="5707300" y="35266"/>
                    <a:pt x="5120371" y="85646"/>
                    <a:pt x="4776526" y="98241"/>
                  </a:cubicBezTo>
                  <a:cubicBezTo>
                    <a:pt x="4432681" y="110836"/>
                    <a:pt x="4284060" y="93203"/>
                    <a:pt x="4035938" y="98241"/>
                  </a:cubicBezTo>
                  <a:cubicBezTo>
                    <a:pt x="3787816" y="103279"/>
                    <a:pt x="3551028" y="105798"/>
                    <a:pt x="3287792" y="128469"/>
                  </a:cubicBezTo>
                  <a:cubicBezTo>
                    <a:pt x="3024556" y="151140"/>
                    <a:pt x="2741168" y="216634"/>
                    <a:pt x="2456520" y="234267"/>
                  </a:cubicBezTo>
                  <a:cubicBezTo>
                    <a:pt x="2171872" y="251900"/>
                    <a:pt x="1850698" y="221672"/>
                    <a:pt x="1579905" y="234267"/>
                  </a:cubicBezTo>
                  <a:cubicBezTo>
                    <a:pt x="1309112" y="246862"/>
                    <a:pt x="831759" y="309838"/>
                    <a:pt x="831759" y="309838"/>
                  </a:cubicBezTo>
                  <a:lnTo>
                    <a:pt x="264982" y="370294"/>
                  </a:lnTo>
                  <a:cubicBezTo>
                    <a:pt x="128956" y="387927"/>
                    <a:pt x="53386" y="394225"/>
                    <a:pt x="15601" y="415636"/>
                  </a:cubicBezTo>
                  <a:cubicBezTo>
                    <a:pt x="-22184" y="437047"/>
                    <a:pt x="11822" y="454680"/>
                    <a:pt x="83614" y="491206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135" y="1487779"/>
              <a:ext cx="6480720" cy="236850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5" y="260935"/>
              <a:ext cx="1079086" cy="963251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64"/>
              <a:ext cx="10333038" cy="16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049420" y="164995"/>
              <a:ext cx="8880017" cy="660089"/>
            </a:xfrm>
            <a:prstGeom prst="rect">
              <a:avLst/>
            </a:prstGeom>
          </p:spPr>
          <p:txBody>
            <a:bodyPr vert="horz" lIns="100191" tIns="50095" rIns="100191" bIns="50095" anchor="ctr">
              <a:normAutofit/>
              <a:scene3d>
                <a:camera prst="orthographicFront"/>
                <a:lightRig rig="soft" dir="t">
                  <a:rot lat="0" lon="0" rev="16800000"/>
                </a:lightRig>
              </a:scene3d>
              <a:sp3d prstMaterial="softEdge">
                <a:bevelT w="38100" h="38100"/>
              </a:sp3d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cadNusx" pitchFamily="2" charset="0"/>
                  <a:ea typeface="+mj-ea"/>
                  <a:cs typeface="+mj-cs"/>
                </a:rPr>
                <a:t>ООО 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«</a:t>
              </a:r>
              <a:r>
                <a:rPr lang="en-GB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RMG Gold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»</a:t>
              </a:r>
              <a:r>
                <a:rPr lang="en-GB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. 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Хранилище ящиков.</a:t>
              </a:r>
              <a:endParaRPr lang="ru-RU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5" y="1224185"/>
            <a:ext cx="7704856" cy="5778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5" y="260935"/>
            <a:ext cx="1079086" cy="96325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9420" y="164995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ООО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RMG Gold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Хранилище ящиков.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3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0333039" cy="7200900"/>
            <a:chOff x="0" y="0"/>
            <a:chExt cx="10333039" cy="72009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94" y="1800250"/>
              <a:ext cx="9929437" cy="446614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9835206" y="6835067"/>
              <a:ext cx="417141" cy="301223"/>
            </a:xfrm>
            <a:prstGeom prst="rect">
              <a:avLst/>
            </a:prstGeom>
          </p:spPr>
          <p:txBody>
            <a:bodyPr wrap="none" lIns="100191" tIns="50095" rIns="100191" bIns="50095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US" sz="1300" b="1" dirty="0" smtClean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58" tIns="44179" rIns="88358" bIns="44179"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5399" y="6815160"/>
              <a:ext cx="42178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6966719" y="936154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</a:rPr>
                <a:t>План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3294311" y="1440210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934271" y="1512218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3294311" y="6408762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2934271" y="662478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934271" y="1245672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34271" y="6336754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5" y="260935"/>
              <a:ext cx="1079086" cy="963251"/>
            </a:xfrm>
            <a:prstGeom prst="rect">
              <a:avLst/>
            </a:prstGeom>
          </p:spPr>
        </p:pic>
        <p:sp>
          <p:nvSpPr>
            <p:cNvPr id="44" name="Заголовок 1"/>
            <p:cNvSpPr txBox="1">
              <a:spLocks/>
            </p:cNvSpPr>
            <p:nvPr/>
          </p:nvSpPr>
          <p:spPr>
            <a:xfrm>
              <a:off x="1049420" y="164995"/>
              <a:ext cx="8880017" cy="660089"/>
            </a:xfrm>
            <a:prstGeom prst="rect">
              <a:avLst/>
            </a:prstGeom>
          </p:spPr>
          <p:txBody>
            <a:bodyPr vert="horz" lIns="100191" tIns="50095" rIns="100191" bIns="50095" anchor="ctr">
              <a:normAutofit/>
              <a:scene3d>
                <a:camera prst="orthographicFront"/>
                <a:lightRig rig="soft" dir="t">
                  <a:rot lat="0" lon="0" rev="16800000"/>
                </a:lightRig>
              </a:scene3d>
              <a:sp3d prstMaterial="softEdge">
                <a:bevelT w="38100" h="38100"/>
              </a:sp3d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cadNusx" pitchFamily="2" charset="0"/>
                  <a:ea typeface="+mj-ea"/>
                  <a:cs typeface="+mj-cs"/>
                </a:rPr>
                <a:t>ООО 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«</a:t>
              </a:r>
              <a:r>
                <a:rPr lang="en-GB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RMG Gold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»</a:t>
              </a:r>
              <a:r>
                <a:rPr lang="en-GB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. 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Хранилище ящиков.</a:t>
              </a:r>
              <a:endParaRPr lang="ru-RU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64"/>
              <a:ext cx="10333038" cy="16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" y="1152178"/>
            <a:ext cx="10333038" cy="421528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4320530"/>
            <a:ext cx="1049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9420" y="4320530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49420" y="4464546"/>
            <a:ext cx="91177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0167179" y="4320530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167179" y="4320530"/>
            <a:ext cx="1658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85999" y="4464546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0015" y="432053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0015" y="4464546"/>
            <a:ext cx="0" cy="43204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30015" y="4032498"/>
            <a:ext cx="0" cy="28803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238617" y="4567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200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6679" y="64812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Разрез 1-1</a:t>
            </a:r>
            <a:endParaRPr lang="en-US" sz="1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1494111" y="2725321"/>
            <a:ext cx="792088" cy="37107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286199" y="2725321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26095" y="2520330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</a:t>
            </a:r>
            <a:endParaRPr lang="en-US" sz="12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5598567" y="2877721"/>
            <a:ext cx="792088" cy="37107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390655" y="2877721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30551" y="2672730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</a:t>
            </a:r>
            <a:endParaRPr lang="en-US" sz="1200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94111" y="1944266"/>
            <a:ext cx="944488" cy="2049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438599" y="2149257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78495" y="1944266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3</a:t>
            </a:r>
            <a:endParaRPr lang="en-US" sz="12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750695" y="1584226"/>
            <a:ext cx="936104" cy="4930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686799" y="2077249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26695" y="1872258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4</a:t>
            </a:r>
            <a:endParaRPr lang="en-US" sz="120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7326759" y="1213153"/>
            <a:ext cx="792088" cy="37107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8118847" y="1213153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058743" y="1008162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5</a:t>
            </a:r>
            <a:endParaRPr lang="en-US" sz="1200" b="1" dirty="0"/>
          </a:p>
        </p:txBody>
      </p:sp>
      <p:cxnSp>
        <p:nvCxnSpPr>
          <p:cNvPr id="2055" name="Прямая соединительная линия 2054"/>
          <p:cNvCxnSpPr/>
          <p:nvPr/>
        </p:nvCxnSpPr>
        <p:spPr>
          <a:xfrm flipV="1">
            <a:off x="1049420" y="1368202"/>
            <a:ext cx="4621155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>
            <a:off x="5670575" y="1368202"/>
            <a:ext cx="449660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870375" y="1213154"/>
            <a:ext cx="720080" cy="2270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3726359" y="1213153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666255" y="1008162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</a:t>
            </a:r>
            <a:endParaRPr lang="en-US" sz="1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422103" y="5400650"/>
            <a:ext cx="3672408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Экспликация материалов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1.</a:t>
            </a:r>
            <a:r>
              <a:rPr lang="ka-GE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Труба </a:t>
            </a:r>
            <a:r>
              <a:rPr lang="en-GB" sz="1000" dirty="0" smtClean="0">
                <a:solidFill>
                  <a:schemeClr val="tx1"/>
                </a:solidFill>
              </a:rPr>
              <a:t>d100</a:t>
            </a:r>
            <a:r>
              <a:rPr lang="ru-RU" sz="1000" dirty="0" smtClean="0">
                <a:solidFill>
                  <a:schemeClr val="tx1"/>
                </a:solidFill>
              </a:rPr>
              <a:t>мм</a:t>
            </a:r>
            <a:r>
              <a:rPr lang="ka-GE" sz="1000" dirty="0" smtClean="0">
                <a:solidFill>
                  <a:schemeClr val="tx1"/>
                </a:solidFill>
              </a:rPr>
              <a:t>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ru-RU" sz="1000" dirty="0" smtClean="0">
                <a:solidFill>
                  <a:schemeClr val="tx1"/>
                </a:solidFill>
              </a:rPr>
              <a:t>4400мм– </a:t>
            </a:r>
            <a:r>
              <a:rPr lang="en-GB" sz="1000" dirty="0" smtClean="0">
                <a:solidFill>
                  <a:schemeClr val="tx1"/>
                </a:solidFill>
              </a:rPr>
              <a:t>n=</a:t>
            </a:r>
            <a:r>
              <a:rPr lang="ru-RU" sz="1000" dirty="0" smtClean="0">
                <a:solidFill>
                  <a:schemeClr val="tx1"/>
                </a:solidFill>
              </a:rPr>
              <a:t>12</a:t>
            </a:r>
            <a:r>
              <a:rPr lang="ka-GE" sz="1000" dirty="0" smtClean="0">
                <a:solidFill>
                  <a:schemeClr val="tx1"/>
                </a:solidFill>
              </a:rPr>
              <a:t> (</a:t>
            </a:r>
            <a:r>
              <a:rPr lang="ru-RU" sz="1000" dirty="0" smtClean="0">
                <a:solidFill>
                  <a:schemeClr val="tx1"/>
                </a:solidFill>
              </a:rPr>
              <a:t>52,8пм</a:t>
            </a:r>
            <a:r>
              <a:rPr lang="ka-GE" sz="1000" dirty="0" smtClean="0">
                <a:solidFill>
                  <a:schemeClr val="tx1"/>
                </a:solidFill>
              </a:rPr>
              <a:t>),</a:t>
            </a:r>
            <a:r>
              <a:rPr lang="ru-RU" sz="1000" dirty="0" smtClean="0">
                <a:solidFill>
                  <a:schemeClr val="tx1"/>
                </a:solidFill>
              </a:rPr>
              <a:t/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2. Труба </a:t>
            </a:r>
            <a:r>
              <a:rPr lang="en-GB" sz="1000" dirty="0" smtClean="0">
                <a:solidFill>
                  <a:schemeClr val="tx1"/>
                </a:solidFill>
              </a:rPr>
              <a:t>d100</a:t>
            </a:r>
            <a:r>
              <a:rPr lang="ru-RU" sz="1000" dirty="0" smtClean="0">
                <a:solidFill>
                  <a:schemeClr val="tx1"/>
                </a:solidFill>
              </a:rPr>
              <a:t>мм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ru-RU" sz="1000" dirty="0" smtClean="0">
                <a:solidFill>
                  <a:schemeClr val="tx1"/>
                </a:solidFill>
              </a:rPr>
              <a:t>4900мм  </a:t>
            </a:r>
            <a:r>
              <a:rPr lang="en-GB" sz="1000" dirty="0" smtClean="0">
                <a:solidFill>
                  <a:schemeClr val="tx1"/>
                </a:solidFill>
              </a:rPr>
              <a:t>n=</a:t>
            </a:r>
            <a:r>
              <a:rPr lang="ru-RU" sz="1000" dirty="0" smtClean="0">
                <a:solidFill>
                  <a:schemeClr val="tx1"/>
                </a:solidFill>
              </a:rPr>
              <a:t>6</a:t>
            </a:r>
            <a:r>
              <a:rPr lang="en-GB" sz="1000" dirty="0" smtClean="0">
                <a:solidFill>
                  <a:schemeClr val="tx1"/>
                </a:solidFill>
              </a:rPr>
              <a:t> (</a:t>
            </a:r>
            <a:r>
              <a:rPr lang="ru-RU" sz="1000" dirty="0" smtClean="0">
                <a:solidFill>
                  <a:schemeClr val="tx1"/>
                </a:solidFill>
              </a:rPr>
              <a:t>29,4пм)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3. Швеллер №14 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ru-RU" sz="1000" dirty="0" smtClean="0">
                <a:solidFill>
                  <a:schemeClr val="tx1"/>
                </a:solidFill>
              </a:rPr>
              <a:t>30пм</a:t>
            </a:r>
            <a:r>
              <a:rPr lang="ka-GE" sz="1000" dirty="0" smtClean="0">
                <a:solidFill>
                  <a:schemeClr val="tx1"/>
                </a:solidFill>
              </a:rPr>
              <a:t>, </a:t>
            </a:r>
            <a:r>
              <a:rPr lang="en-GB" sz="1000" dirty="0" smtClean="0">
                <a:solidFill>
                  <a:schemeClr val="tx1"/>
                </a:solidFill>
              </a:rPr>
              <a:t>n=3 (</a:t>
            </a:r>
            <a:r>
              <a:rPr lang="ru-RU" sz="1000" dirty="0" smtClean="0">
                <a:solidFill>
                  <a:schemeClr val="tx1"/>
                </a:solidFill>
              </a:rPr>
              <a:t>90пм)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4. Труба-квадрат сечением 60Х100мм. 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ru-RU" sz="1000" dirty="0" smtClean="0">
                <a:solidFill>
                  <a:schemeClr val="tx1"/>
                </a:solidFill>
              </a:rPr>
              <a:t>6,6пм  </a:t>
            </a:r>
            <a:r>
              <a:rPr lang="en-GB" sz="1000" dirty="0" smtClean="0">
                <a:solidFill>
                  <a:schemeClr val="tx1"/>
                </a:solidFill>
              </a:rPr>
              <a:t>n=</a:t>
            </a:r>
            <a:r>
              <a:rPr lang="ru-RU" sz="1000" dirty="0" smtClean="0">
                <a:solidFill>
                  <a:schemeClr val="tx1"/>
                </a:solidFill>
              </a:rPr>
              <a:t>82</a:t>
            </a:r>
            <a:r>
              <a:rPr lang="en-GB" sz="1000" dirty="0" smtClean="0">
                <a:solidFill>
                  <a:schemeClr val="tx1"/>
                </a:solidFill>
              </a:rPr>
              <a:t> (</a:t>
            </a:r>
            <a:r>
              <a:rPr lang="ru-RU" sz="1000" dirty="0" smtClean="0">
                <a:solidFill>
                  <a:schemeClr val="tx1"/>
                </a:solidFill>
              </a:rPr>
              <a:t>542пм)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5. Труба-квадрат сечением 20Х40мм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ru-RU" sz="1000" dirty="0" smtClean="0">
                <a:solidFill>
                  <a:schemeClr val="tx1"/>
                </a:solidFill>
              </a:rPr>
              <a:t>32,5пм  </a:t>
            </a:r>
            <a:r>
              <a:rPr lang="en-GB" sz="1000" dirty="0" smtClean="0">
                <a:solidFill>
                  <a:schemeClr val="tx1"/>
                </a:solidFill>
              </a:rPr>
              <a:t>n=</a:t>
            </a:r>
            <a:r>
              <a:rPr lang="ru-RU" sz="1000" dirty="0" smtClean="0">
                <a:solidFill>
                  <a:schemeClr val="tx1"/>
                </a:solidFill>
              </a:rPr>
              <a:t>27</a:t>
            </a:r>
            <a:r>
              <a:rPr lang="en-GB" sz="1000" dirty="0" smtClean="0">
                <a:solidFill>
                  <a:schemeClr val="tx1"/>
                </a:solidFill>
              </a:rPr>
              <a:t> (</a:t>
            </a:r>
            <a:r>
              <a:rPr lang="ru-RU" sz="1000" dirty="0" smtClean="0">
                <a:solidFill>
                  <a:schemeClr val="tx1"/>
                </a:solidFill>
              </a:rPr>
              <a:t>878пм)</a:t>
            </a:r>
          </a:p>
          <a:p>
            <a:r>
              <a:rPr lang="en-GB" sz="1000" dirty="0">
                <a:solidFill>
                  <a:schemeClr val="tx1"/>
                </a:solidFill>
              </a:rPr>
              <a:t>6</a:t>
            </a:r>
            <a:r>
              <a:rPr lang="ru-RU" sz="1000" dirty="0" smtClean="0">
                <a:solidFill>
                  <a:schemeClr val="tx1"/>
                </a:solidFill>
              </a:rPr>
              <a:t>. Профилированный настил </a:t>
            </a:r>
            <a:r>
              <a:rPr lang="el-GR" sz="1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δ</a:t>
            </a:r>
            <a:r>
              <a:rPr lang="ru-RU" sz="1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=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 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0м2</a:t>
            </a:r>
            <a:endParaRPr lang="en-GB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Труба-квадрат сечением 60Х80  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L=6900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 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60пм)</a:t>
            </a:r>
          </a:p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Труба-квадрат сечением 60Х80 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L= 7000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 </a:t>
            </a:r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 (14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пм)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5" y="260935"/>
            <a:ext cx="1079086" cy="963251"/>
          </a:xfrm>
          <a:prstGeom prst="rect">
            <a:avLst/>
          </a:prstGeom>
        </p:spPr>
      </p:pic>
      <p:sp>
        <p:nvSpPr>
          <p:cNvPr id="70" name="Заголовок 1"/>
          <p:cNvSpPr txBox="1">
            <a:spLocks/>
          </p:cNvSpPr>
          <p:nvPr/>
        </p:nvSpPr>
        <p:spPr>
          <a:xfrm>
            <a:off x="1049420" y="164995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ООО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RMG Gold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Хранилище ящиков.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494111" y="1944266"/>
            <a:ext cx="4104456" cy="2376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598567" y="1944266"/>
            <a:ext cx="4146832" cy="2376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798367" y="2877721"/>
            <a:ext cx="792088" cy="37107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590455" y="2877721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30351" y="2672730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438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10333039" cy="7200900"/>
            <a:chOff x="0" y="0"/>
            <a:chExt cx="10333039" cy="72009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04" y="4343444"/>
              <a:ext cx="3836109" cy="2626234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5" y="260935"/>
              <a:ext cx="1079086" cy="963251"/>
            </a:xfrm>
            <a:prstGeom prst="rect">
              <a:avLst/>
            </a:prstGeom>
          </p:spPr>
        </p:pic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049420" y="164995"/>
              <a:ext cx="8880017" cy="660089"/>
            </a:xfrm>
            <a:prstGeom prst="rect">
              <a:avLst/>
            </a:prstGeom>
          </p:spPr>
          <p:txBody>
            <a:bodyPr vert="horz" lIns="100191" tIns="50095" rIns="100191" bIns="50095" anchor="ctr">
              <a:normAutofit/>
              <a:scene3d>
                <a:camera prst="orthographicFront"/>
                <a:lightRig rig="soft" dir="t">
                  <a:rot lat="0" lon="0" rev="16800000"/>
                </a:lightRig>
              </a:scene3d>
              <a:sp3d prstMaterial="softEdge">
                <a:bevelT w="38100" h="38100"/>
              </a:sp3d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cadNusx" pitchFamily="2" charset="0"/>
                  <a:ea typeface="+mj-ea"/>
                  <a:cs typeface="+mj-cs"/>
                </a:rPr>
                <a:t>ООО 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«</a:t>
              </a:r>
              <a:r>
                <a:rPr lang="en-GB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RMG Gold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»</a:t>
              </a:r>
              <a:r>
                <a:rPr lang="en-GB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. </a:t>
              </a:r>
              <a:r>
                <a:rPr lang="ru-RU" sz="1400" b="1" i="1" dirty="0" smtClean="0">
                  <a:ln w="6350">
                    <a:noFill/>
                  </a:ln>
                  <a:solidFill>
                    <a:srgbClr val="00206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Хранилище ящиков.</a:t>
              </a:r>
              <a:endParaRPr lang="ru-RU" sz="14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64"/>
              <a:ext cx="10333038" cy="16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9835206" y="6835067"/>
              <a:ext cx="417141" cy="301223"/>
            </a:xfrm>
            <a:prstGeom prst="rect">
              <a:avLst/>
            </a:prstGeom>
          </p:spPr>
          <p:txBody>
            <a:bodyPr wrap="none" lIns="100191" tIns="50095" rIns="100191" bIns="50095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US" sz="1300" b="1" dirty="0" smtClean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58" tIns="44179" rIns="88358" bIns="44179"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45399" y="6815160"/>
              <a:ext cx="42178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860295"/>
            <a:ext cx="7326759" cy="3616089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678415" y="3179435"/>
            <a:ext cx="944488" cy="2049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02253" y="3384426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62799" y="3179435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7</a:t>
            </a:r>
            <a:endParaRPr lang="en-US" sz="12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022503" y="1512220"/>
            <a:ext cx="720080" cy="2880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742583" y="1512218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2479" y="1307227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8</a:t>
            </a:r>
            <a:endParaRPr lang="en-US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5" y="4476384"/>
            <a:ext cx="4443244" cy="2482218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8587569" y="3384426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894439" y="4320531"/>
            <a:ext cx="224408" cy="11148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06581" y="4320530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67127" y="4115539"/>
            <a:ext cx="34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6</a:t>
            </a:r>
            <a:endParaRPr lang="en-US" sz="12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091897" y="4320530"/>
            <a:ext cx="179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478"/>
            <a:ext cx="10333038" cy="44912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6606679" y="117366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План армирования</a:t>
            </a:r>
            <a:endParaRPr lang="en-US" sz="1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5" y="260935"/>
            <a:ext cx="1079086" cy="963251"/>
          </a:xfrm>
          <a:prstGeom prst="rect">
            <a:avLst/>
          </a:prstGeom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1049420" y="164995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ООО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RMG Gold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Хранилище ящиков.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4" y="720130"/>
            <a:ext cx="9122141" cy="36724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5" y="260935"/>
            <a:ext cx="1079086" cy="963251"/>
          </a:xfrm>
          <a:prstGeom prst="rect">
            <a:avLst/>
          </a:prstGeom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049420" y="164995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ООО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RMG Gold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r>
              <a:rPr lang="en-GB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Хранилище ящиков.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4111" y="4680570"/>
            <a:ext cx="648072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Расход материалов.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1.</a:t>
            </a:r>
            <a:r>
              <a:rPr lang="ka-GE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Труба </a:t>
            </a:r>
            <a:r>
              <a:rPr lang="en-GB" sz="1400" dirty="0" smtClean="0">
                <a:solidFill>
                  <a:schemeClr val="tx1"/>
                </a:solidFill>
              </a:rPr>
              <a:t>d100</a:t>
            </a:r>
            <a:r>
              <a:rPr lang="ru-RU" sz="1400" dirty="0" smtClean="0">
                <a:solidFill>
                  <a:schemeClr val="tx1"/>
                </a:solidFill>
              </a:rPr>
              <a:t>мм</a:t>
            </a:r>
            <a:r>
              <a:rPr lang="ka-GE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-   83пм</a:t>
            </a:r>
            <a:r>
              <a:rPr lang="ka-GE" sz="1400" dirty="0" smtClean="0">
                <a:solidFill>
                  <a:schemeClr val="tx1"/>
                </a:solidFill>
              </a:rPr>
              <a:t>,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3. Швеллер №14   -  90пм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4. Труба-квадрат сечением 60Х100мм   - 542пм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5. Труба-квадрат сечением 20Х40мм   -  878пм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6</a:t>
            </a:r>
            <a:r>
              <a:rPr lang="ru-RU" sz="1400" dirty="0" smtClean="0">
                <a:solidFill>
                  <a:schemeClr val="tx1"/>
                </a:solidFill>
              </a:rPr>
              <a:t>. Профилированный настил </a:t>
            </a:r>
            <a:r>
              <a:rPr lang="el-GR" sz="1400" dirty="0" smtClean="0">
                <a:solidFill>
                  <a:schemeClr val="tx1"/>
                </a:solidFill>
              </a:rPr>
              <a:t>δ</a:t>
            </a:r>
            <a:r>
              <a:rPr lang="ru-RU" sz="1400" dirty="0" smtClean="0">
                <a:solidFill>
                  <a:schemeClr val="tx1"/>
                </a:solidFill>
              </a:rPr>
              <a:t>=</a:t>
            </a:r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0.7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мм </a:t>
            </a:r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S=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0м2</a:t>
            </a:r>
            <a:endParaRPr lang="en-GB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. Труба-квадрат сечением 60Х80 -  80пм,</a:t>
            </a:r>
          </a:p>
          <a:p>
            <a:r>
              <a:rPr lang="en-GB" sz="1400" dirty="0">
                <a:solidFill>
                  <a:schemeClr val="tx1"/>
                </a:solidFill>
                <a:cs typeface="Arial" panose="020B0604020202020204" pitchFamily="34" charset="0"/>
              </a:rPr>
              <a:t>8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. Бетон М300 – 72м3,</a:t>
            </a:r>
          </a:p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9. Арматура А</a:t>
            </a:r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II d10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мм – 7916пм </a:t>
            </a:r>
            <a:r>
              <a:rPr lang="ru-RU" sz="1400" smtClean="0">
                <a:solidFill>
                  <a:schemeClr val="tx1"/>
                </a:solidFill>
                <a:cs typeface="Arial" panose="020B0604020202020204" pitchFamily="34" charset="0"/>
              </a:rPr>
              <a:t>(4907кг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6968</TotalTime>
  <Words>114</Words>
  <Application>Microsoft Office PowerPoint</Application>
  <PresentationFormat>Произвольный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AcadNusx</vt:lpstr>
      <vt:lpstr>Arial</vt:lpstr>
      <vt:lpstr>Book Antiqua</vt:lpstr>
      <vt:lpstr>Brush Script MT</vt:lpstr>
      <vt:lpstr>Constantia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hp</cp:lastModifiedBy>
  <cp:revision>799</cp:revision>
  <cp:lastPrinted>2017-11-28T07:21:12Z</cp:lastPrinted>
  <dcterms:created xsi:type="dcterms:W3CDTF">2008-07-04T11:56:19Z</dcterms:created>
  <dcterms:modified xsi:type="dcterms:W3CDTF">2018-08-21T09:46:54Z</dcterms:modified>
</cp:coreProperties>
</file>